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3" r:id="rId1"/>
  </p:sldMasterIdLst>
  <p:notesMasterIdLst>
    <p:notesMasterId r:id="rId14"/>
  </p:notesMasterIdLst>
  <p:sldIdLst>
    <p:sldId id="262" r:id="rId2"/>
    <p:sldId id="810" r:id="rId3"/>
    <p:sldId id="815" r:id="rId4"/>
    <p:sldId id="818" r:id="rId5"/>
    <p:sldId id="819" r:id="rId6"/>
    <p:sldId id="816" r:id="rId7"/>
    <p:sldId id="820" r:id="rId8"/>
    <p:sldId id="821" r:id="rId9"/>
    <p:sldId id="817" r:id="rId10"/>
    <p:sldId id="822" r:id="rId11"/>
    <p:sldId id="823" r:id="rId12"/>
    <p:sldId id="801" r:id="rId13"/>
  </p:sldIdLst>
  <p:sldSz cx="9906000" cy="6858000" type="A4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8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8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8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8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ＭＳ Ｐゴシック" pitchFamily="80" charset="-128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80" charset="-128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80" charset="-128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80" charset="-128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ＭＳ Ｐゴシック" pitchFamily="8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3300"/>
    <a:srgbClr val="CCC9CF"/>
    <a:srgbClr val="CCECFF"/>
    <a:srgbClr val="FFFFCC"/>
    <a:srgbClr val="1E7BFE"/>
    <a:srgbClr val="0DB421"/>
    <a:srgbClr val="013B91"/>
    <a:srgbClr val="003B68"/>
    <a:srgbClr val="384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04" autoAdjust="0"/>
    <p:restoredTop sz="99545" autoAdjust="0"/>
  </p:normalViewPr>
  <p:slideViewPr>
    <p:cSldViewPr snapToGrid="0">
      <p:cViewPr varScale="1">
        <p:scale>
          <a:sx n="67" d="100"/>
          <a:sy n="67" d="100"/>
        </p:scale>
        <p:origin x="1320" y="5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7425" y="696913"/>
            <a:ext cx="503555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64" tIns="46582" rIns="93164" bIns="465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>
              <a:defRPr sz="12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64" tIns="46582" rIns="93164" bIns="46582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pPr>
              <a:defRPr/>
            </a:pPr>
            <a:fld id="{AB50F34E-1445-42BA-94C9-6F0A3A961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314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50F34E-1445-42BA-94C9-6F0A3A961BC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08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50F34E-1445-42BA-94C9-6F0A3A961BC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12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50F34E-1445-42BA-94C9-6F0A3A961BC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947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50F34E-1445-42BA-94C9-6F0A3A961BC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57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50F34E-1445-42BA-94C9-6F0A3A961BC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1320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50F34E-1445-42BA-94C9-6F0A3A961BC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857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50F34E-1445-42BA-94C9-6F0A3A961BC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13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50F34E-1445-42BA-94C9-6F0A3A961BC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73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2697" y="1300787"/>
            <a:ext cx="706060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2697" y="3886202"/>
            <a:ext cx="706060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C6223A-10F5-47F2-A827-3046C5BCC9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04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58" y="4289374"/>
            <a:ext cx="8421101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62605" y="698261"/>
            <a:ext cx="7980807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3" y="5108728"/>
            <a:ext cx="8421117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7BD2B-F7D0-494B-BFDA-861A3EE4D6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969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3" y="609601"/>
            <a:ext cx="8421117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3" y="4204821"/>
            <a:ext cx="8421117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7BD2B-F7D0-494B-BFDA-861A3EE4D6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11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047" y="872589"/>
            <a:ext cx="7558486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98024" y="3610032"/>
            <a:ext cx="7111243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3" y="4372798"/>
            <a:ext cx="8421117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7BD2B-F7D0-494B-BFDA-861A3EE4D6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99095" y="887859"/>
            <a:ext cx="592462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04308" y="3120015"/>
            <a:ext cx="59977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8034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3" y="2138723"/>
            <a:ext cx="8421117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3" y="4662335"/>
            <a:ext cx="8421117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7BD2B-F7D0-494B-BFDA-861A3EE4D6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90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742443" y="609600"/>
            <a:ext cx="8421117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742442" y="2367093"/>
            <a:ext cx="268041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742442" y="2943357"/>
            <a:ext cx="268041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17567" y="2367093"/>
            <a:ext cx="267436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08597" y="2943357"/>
            <a:ext cx="268397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78305" y="2367093"/>
            <a:ext cx="2685254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78305" y="2943357"/>
            <a:ext cx="2685254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7BD2B-F7D0-494B-BFDA-861A3EE4D6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2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742443" y="610772"/>
            <a:ext cx="8421117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742442" y="4204820"/>
            <a:ext cx="267833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742442" y="2367093"/>
            <a:ext cx="2678333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742442" y="4781082"/>
            <a:ext cx="2678333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9742" y="4204820"/>
            <a:ext cx="268273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608595" y="2367093"/>
            <a:ext cx="268397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08595" y="4781082"/>
            <a:ext cx="268397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78306" y="4204820"/>
            <a:ext cx="2681804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478305" y="2367093"/>
            <a:ext cx="268525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78203" y="4781080"/>
            <a:ext cx="2685356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67BD2B-F7D0-494B-BFDA-861A3EE4D6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49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742443" y="2367095"/>
            <a:ext cx="8421117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6BCD84-F478-4495-938F-51AF9428E4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48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609603"/>
            <a:ext cx="2074578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742443" y="609603"/>
            <a:ext cx="6222713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4ECF9-458B-4559-9101-2D36BC5236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153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742441" y="2367094"/>
            <a:ext cx="8420609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6C3BC-4E9C-4F3A-9085-D94CDCCABD7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3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2" y="828565"/>
            <a:ext cx="8410799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42" y="3657459"/>
            <a:ext cx="8410799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851053-0E46-4195-B1DE-9127EFEB052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768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42443" y="618519"/>
            <a:ext cx="8421116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742441" y="2367094"/>
            <a:ext cx="4148647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014912" y="2367094"/>
            <a:ext cx="4148138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4F81DD-4063-4C26-ABF6-353CA545310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1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42443" y="618519"/>
            <a:ext cx="8421116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1392" y="2371018"/>
            <a:ext cx="3959698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742442" y="3051014"/>
            <a:ext cx="414864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97094" y="2371018"/>
            <a:ext cx="396646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014913" y="3051014"/>
            <a:ext cx="4148139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D5D5E5-585A-4D8E-B96E-DA3D243611D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03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831940-3433-4AFE-B3C1-5750FD509D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05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830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2" y="609600"/>
            <a:ext cx="3197747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4125926" y="609602"/>
            <a:ext cx="5037632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42" y="2632852"/>
            <a:ext cx="3197748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63E878-03B5-4518-AE16-CA986779D4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90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443" y="609600"/>
            <a:ext cx="4473753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21293" y="609601"/>
            <a:ext cx="3256339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458" y="2632854"/>
            <a:ext cx="4473738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8CAAD0-DDF6-47B6-8010-A8F130B3D77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333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2000">
              <a:schemeClr val="bg1"/>
            </a:gs>
            <a:gs pos="100000">
              <a:schemeClr val="bg1">
                <a:shade val="64000"/>
                <a:lumMod val="88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906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43" y="618519"/>
            <a:ext cx="8421116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43" y="2367095"/>
            <a:ext cx="8421117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8974" y="5883277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2443" y="5883277"/>
            <a:ext cx="5421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2636" y="5883277"/>
            <a:ext cx="6209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167BD2B-F7D0-494B-BFDA-861A3EE4D6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40376" y="1723345"/>
            <a:ext cx="96437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4000" baseline="0" dirty="0">
                <a:latin typeface="Palatino Linotype" pitchFamily="18" charset="0"/>
              </a:rPr>
              <a:t>What Keeps Energy Leaders Awake at Night? Analysis of the World Energy Council Issues Monitor 2022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40376" y="5481062"/>
            <a:ext cx="420302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400" baseline="0" dirty="0">
                <a:latin typeface="Palatino Linotype" pitchFamily="18" charset="0"/>
              </a:rPr>
              <a:t>By Mr. Pierre El Khoury</a:t>
            </a:r>
          </a:p>
          <a:p>
            <a:pPr>
              <a:spcBef>
                <a:spcPts val="0"/>
              </a:spcBef>
            </a:pPr>
            <a:r>
              <a:rPr lang="en-US" sz="1400" baseline="0" dirty="0">
                <a:latin typeface="Palatino Linotype" pitchFamily="18" charset="0"/>
              </a:rPr>
              <a:t>Secretary of the Lebanon Committee of the World Energy Council (WEC)</a:t>
            </a:r>
          </a:p>
          <a:p>
            <a:pPr>
              <a:spcBef>
                <a:spcPts val="0"/>
              </a:spcBef>
            </a:pPr>
            <a:r>
              <a:rPr lang="en-US" sz="1400" baseline="0" dirty="0">
                <a:latin typeface="Palatino Linotype" pitchFamily="18" charset="0"/>
              </a:rPr>
              <a:t>President of the Board/ Director General</a:t>
            </a:r>
          </a:p>
          <a:p>
            <a:pPr>
              <a:spcBef>
                <a:spcPts val="0"/>
              </a:spcBef>
            </a:pPr>
            <a:r>
              <a:rPr lang="en-US" sz="1400" baseline="0" dirty="0">
                <a:latin typeface="Palatino Linotype" pitchFamily="18" charset="0"/>
              </a:rPr>
              <a:t>Lebanese Center for Energy Conservation (LCEC)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870D6D-4EA3-44C8-A303-CCC294BB6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999FC8-2C0E-4589-80D9-F734462693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1915" y="309162"/>
            <a:ext cx="2082165" cy="1003383"/>
          </a:xfrm>
          <a:prstGeom prst="rect">
            <a:avLst/>
          </a:prstGeom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068C6873-2DAC-4410-9963-55A0C8A40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3680" y="5481062"/>
            <a:ext cx="3200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ts val="0"/>
              </a:spcBef>
            </a:pPr>
            <a:r>
              <a:rPr lang="en-US" sz="1400" baseline="0" dirty="0">
                <a:latin typeface="Palatino Linotype" pitchFamily="18" charset="0"/>
              </a:rPr>
              <a:t>WEC Lebanon Post-Covid Workshop</a:t>
            </a:r>
          </a:p>
          <a:p>
            <a:pPr algn="r">
              <a:spcBef>
                <a:spcPts val="0"/>
              </a:spcBef>
            </a:pPr>
            <a:r>
              <a:rPr lang="en-US" sz="1400" baseline="0" dirty="0">
                <a:latin typeface="Palatino Linotype" pitchFamily="18" charset="0"/>
              </a:rPr>
              <a:t>17 March 2022</a:t>
            </a:r>
          </a:p>
          <a:p>
            <a:pPr algn="r">
              <a:spcBef>
                <a:spcPts val="0"/>
              </a:spcBef>
            </a:pPr>
            <a:r>
              <a:rPr lang="en-US" sz="1400" baseline="0" dirty="0">
                <a:latin typeface="Palatino Linotype" pitchFamily="18" charset="0"/>
              </a:rPr>
              <a:t>Sofitel Beirut Le Gabriel</a:t>
            </a:r>
          </a:p>
          <a:p>
            <a:pPr algn="r">
              <a:spcBef>
                <a:spcPts val="0"/>
              </a:spcBef>
            </a:pPr>
            <a:r>
              <a:rPr lang="en-US" sz="1400" baseline="0" dirty="0">
                <a:latin typeface="Palatino Linotype" pitchFamily="18" charset="0"/>
              </a:rPr>
              <a:t>Achrafieh, Lebanon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B8C7AC-40F6-4CE1-9688-1497020D2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AE2993-FF78-4803-9A15-7EA37B72A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670" y="67844"/>
            <a:ext cx="7566660" cy="672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240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F6DC87-F6DF-44C5-B1C3-024F993743B6}"/>
              </a:ext>
            </a:extLst>
          </p:cNvPr>
          <p:cNvSpPr/>
          <p:nvPr/>
        </p:nvSpPr>
        <p:spPr>
          <a:xfrm>
            <a:off x="154545" y="1301004"/>
            <a:ext cx="9260367" cy="502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There is a clear lack in the ability of the World (of course Lebanon) to tackle climate change issues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US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There is an increasing interest in hydrogen technology, despite the many uncertainties around the feasibility and safety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US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Renewable energies are everywhere, keeping to grow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US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There is a direct interlinkage, growing daily, between conventional fuel sources and renewable energies, in the momentum of energy transition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US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Geopolitics and commodity prices affect, rather than being affected, energy developments, making decentralization a easier way to move forward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US" sz="2000" baseline="0" dirty="0">
              <a:latin typeface="Palatino Linotype" pitchFamily="18" charset="0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D50DA325-0088-4B5F-ABBF-15EE20611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45" y="234025"/>
            <a:ext cx="94679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4000" baseline="0" dirty="0">
                <a:latin typeface="Palatino Linotype" pitchFamily="18" charset="0"/>
              </a:rPr>
              <a:t>Concluding Remarks</a:t>
            </a:r>
            <a:endParaRPr lang="en-US" sz="4000" baseline="0" dirty="0">
              <a:latin typeface="Palatino Linotype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5CAE22-3ADA-46F3-82F9-2E9846DE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1738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A830F32-70DB-41F0-A9B7-4CAAA21D3396}"/>
              </a:ext>
            </a:extLst>
          </p:cNvPr>
          <p:cNvSpPr txBox="1"/>
          <p:nvPr/>
        </p:nvSpPr>
        <p:spPr>
          <a:xfrm>
            <a:off x="397192" y="137159"/>
            <a:ext cx="931830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4000" baseline="0" dirty="0">
                <a:latin typeface="Palatino Linotype" pitchFamily="18" charset="0"/>
              </a:rPr>
              <a:t>Conclusion</a:t>
            </a:r>
            <a:endParaRPr lang="en-US" sz="4000" baseline="0" dirty="0">
              <a:latin typeface="Palatino Linotype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2F6752-D9DB-411B-B904-31AE0B3522B8}"/>
              </a:ext>
            </a:extLst>
          </p:cNvPr>
          <p:cNvSpPr/>
          <p:nvPr/>
        </p:nvSpPr>
        <p:spPr>
          <a:xfrm>
            <a:off x="322816" y="1917768"/>
            <a:ext cx="9260367" cy="25497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GB" sz="2000" baseline="0" dirty="0">
                <a:latin typeface="Palatino Linotype" pitchFamily="18" charset="0"/>
              </a:rPr>
              <a:t>“This year's edition of our World Energy Issues Monitor reflects increasing global uncertainty about the collective ability to manage a steady global energy transition, as rising energy costs and shifting geopolitics hinder leaders’ ability to find and scale solutions which meet demand for more sustainable energy and address climate change.”</a:t>
            </a:r>
          </a:p>
          <a:p>
            <a:pPr algn="just">
              <a:lnSpc>
                <a:spcPct val="115000"/>
              </a:lnSpc>
            </a:pPr>
            <a:endParaRPr lang="en-GB" sz="2000" baseline="0" dirty="0">
              <a:latin typeface="Palatino Linotype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en-GB" sz="2000" baseline="0" dirty="0" err="1">
                <a:latin typeface="Palatino Linotype" pitchFamily="18" charset="0"/>
              </a:rPr>
              <a:t>Dr.</a:t>
            </a:r>
            <a:r>
              <a:rPr lang="en-GB" sz="2000" baseline="0" dirty="0">
                <a:latin typeface="Palatino Linotype" pitchFamily="18" charset="0"/>
              </a:rPr>
              <a:t> Angela Wilkinson, Secretary General of the World Energy Council </a:t>
            </a:r>
            <a:endParaRPr lang="en-US" sz="2000" baseline="0" dirty="0">
              <a:latin typeface="Palatino Linotype" pitchFamily="18" charset="0"/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69F7B07F-0E3A-4D63-815C-8BAD7EC0B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75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F6DC87-F6DF-44C5-B1C3-024F993743B6}"/>
              </a:ext>
            </a:extLst>
          </p:cNvPr>
          <p:cNvSpPr/>
          <p:nvPr/>
        </p:nvSpPr>
        <p:spPr>
          <a:xfrm>
            <a:off x="154545" y="1301004"/>
            <a:ext cx="9260367" cy="5381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Tracking of energy leaders’ perspectives on the issues affecting the energy sector over the past 13 years through the annual World Energy Issues Monitor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GB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Issues Monitor is based on surveys filled by policy makers, CEO’s and leading industry experts to assess the level of impact and uncertainty they attribute to a range of energy transition issues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GB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Issues Monitor provides unique insight into:</a:t>
            </a:r>
          </a:p>
          <a:p>
            <a:pPr marL="800100" lvl="1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Impact– How energy leaders perceive the potential impact of issues on the energy sector in their country. This impact may be positive or negative</a:t>
            </a:r>
          </a:p>
          <a:p>
            <a:pPr marL="800100" lvl="1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Uncertainty– How energy leaders rate the level of uncertainty around their country’s ability to manage the impact of such issues</a:t>
            </a:r>
          </a:p>
          <a:p>
            <a:pPr algn="just">
              <a:lnSpc>
                <a:spcPct val="115000"/>
              </a:lnSpc>
            </a:pPr>
            <a:endParaRPr lang="en-GB" sz="2000" baseline="0" dirty="0">
              <a:latin typeface="Palatino Linotype" pitchFamily="18" charset="0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D50DA325-0088-4B5F-ABBF-15EE20611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45" y="234025"/>
            <a:ext cx="94679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4000" baseline="0" dirty="0">
                <a:latin typeface="Palatino Linotype" pitchFamily="18" charset="0"/>
              </a:rPr>
              <a:t>WEC’s Issues Monitor</a:t>
            </a:r>
            <a:endParaRPr lang="en-US" sz="4000" baseline="0" dirty="0">
              <a:latin typeface="Palatino Linotype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5CAE22-3ADA-46F3-82F9-2E9846DE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99787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F6DC87-F6DF-44C5-B1C3-024F993743B6}"/>
              </a:ext>
            </a:extLst>
          </p:cNvPr>
          <p:cNvSpPr/>
          <p:nvPr/>
        </p:nvSpPr>
        <p:spPr>
          <a:xfrm>
            <a:off x="154545" y="941911"/>
            <a:ext cx="9260367" cy="780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Launched and published today all over the World: </a:t>
            </a:r>
            <a:r>
              <a:rPr lang="en-GB" sz="2000" b="1" baseline="0" dirty="0">
                <a:latin typeface="Palatino Linotype" pitchFamily="18" charset="0"/>
              </a:rPr>
              <a:t>“Uproar in Energy–achieving commitments through community action”</a:t>
            </a:r>
            <a:endParaRPr lang="en-GB" sz="2000" baseline="0" dirty="0">
              <a:latin typeface="Palatino Linotype" pitchFamily="18" charset="0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D50DA325-0088-4B5F-ABBF-15EE20611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45" y="234025"/>
            <a:ext cx="94679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4000" baseline="0" dirty="0">
                <a:latin typeface="Palatino Linotype" pitchFamily="18" charset="0"/>
              </a:rPr>
              <a:t>Issues Monitor 2022</a:t>
            </a:r>
            <a:endParaRPr lang="en-US" sz="4000" baseline="0" dirty="0">
              <a:latin typeface="Palatino Linotype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5CAE22-3ADA-46F3-82F9-2E9846DE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5EC22D-AC2B-419B-BC55-ECBAC0AB54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920" y="2023109"/>
            <a:ext cx="3158159" cy="4463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41704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F6DC87-F6DF-44C5-B1C3-024F993743B6}"/>
              </a:ext>
            </a:extLst>
          </p:cNvPr>
          <p:cNvSpPr/>
          <p:nvPr/>
        </p:nvSpPr>
        <p:spPr>
          <a:xfrm>
            <a:off x="154545" y="1301004"/>
            <a:ext cx="9260367" cy="396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Issues Monitor 2022 based on a survey covering 2,200 energy leaders from 108 countries around the globe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GB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Leaders were surveyed immediately following the COP 26 conference in Glasgow, providing a unique insight into leaders’ perceptions against the backdrop of this international event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GB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Issues Monitor 2022 covers three layers:</a:t>
            </a:r>
          </a:p>
          <a:p>
            <a:pPr marL="800100" lvl="1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Global</a:t>
            </a:r>
          </a:p>
          <a:p>
            <a:pPr marL="800100" lvl="1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Regional</a:t>
            </a:r>
          </a:p>
          <a:p>
            <a:pPr marL="800100" lvl="1" indent="-342900" algn="just">
              <a:lnSpc>
                <a:spcPct val="115000"/>
              </a:lnSpc>
              <a:buFontTx/>
              <a:buChar char="-"/>
            </a:pPr>
            <a:r>
              <a:rPr lang="en-GB" sz="2000" baseline="0" dirty="0">
                <a:latin typeface="Palatino Linotype" pitchFamily="18" charset="0"/>
              </a:rPr>
              <a:t>National (Lebanese case with 43 energy leaders participating)</a:t>
            </a: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D50DA325-0088-4B5F-ABBF-15EE20611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45" y="234025"/>
            <a:ext cx="94679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4000" baseline="0" dirty="0">
                <a:latin typeface="Palatino Linotype" pitchFamily="18" charset="0"/>
              </a:rPr>
              <a:t>Issues Monitor 2022 Key Info</a:t>
            </a:r>
            <a:endParaRPr lang="en-US" sz="4000" baseline="0" dirty="0">
              <a:latin typeface="Palatino Linotype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5CAE22-3ADA-46F3-82F9-2E9846DE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2217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5CAE22-3ADA-46F3-82F9-2E9846DE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17D478-61C4-4BA5-B2D0-8CB89D33F0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154" y="-1"/>
            <a:ext cx="6921481" cy="675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6740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4F6DC87-F6DF-44C5-B1C3-024F993743B6}"/>
              </a:ext>
            </a:extLst>
          </p:cNvPr>
          <p:cNvSpPr/>
          <p:nvPr/>
        </p:nvSpPr>
        <p:spPr>
          <a:xfrm>
            <a:off x="154545" y="1301004"/>
            <a:ext cx="9260367" cy="502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Commodity price volatility top concern, with uncertainty 12x greater than in 2021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US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Geopolitical uncertainty driven by energy interdependence and security concerns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US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Lack of clarity and urgency over achieving commitments on climate, affordability and justice, despite momentum from COP 26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US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North America the exception where climate change management tops list of uncertainties</a:t>
            </a: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endParaRPr lang="en-US" sz="2000" baseline="0" dirty="0">
              <a:latin typeface="Palatino Linotype" pitchFamily="18" charset="0"/>
            </a:endParaRPr>
          </a:p>
          <a:p>
            <a:pPr marL="342900" indent="-342900" algn="just">
              <a:lnSpc>
                <a:spcPct val="115000"/>
              </a:lnSpc>
              <a:buFontTx/>
              <a:buChar char="-"/>
            </a:pPr>
            <a:r>
              <a:rPr lang="en-US" sz="2000" baseline="0" dirty="0">
                <a:latin typeface="Palatino Linotype" pitchFamily="18" charset="0"/>
              </a:rPr>
              <a:t>Quality energy access identified as a global action priority in all regions for the first time</a:t>
            </a:r>
            <a:endParaRPr lang="en-GB" sz="2000" baseline="0" dirty="0">
              <a:latin typeface="Palatino Linotype" pitchFamily="18" charset="0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D50DA325-0088-4B5F-ABBF-15EE20611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45" y="234025"/>
            <a:ext cx="94679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4000" baseline="0" dirty="0">
                <a:latin typeface="Palatino Linotype" pitchFamily="18" charset="0"/>
              </a:rPr>
              <a:t>Main Points of Issues Monitor 2022</a:t>
            </a:r>
            <a:endParaRPr lang="en-US" sz="4000" baseline="0" dirty="0">
              <a:latin typeface="Palatino Linotype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5CAE22-3ADA-46F3-82F9-2E9846DE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77179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FFC197-B410-4AB1-BCCD-90D29BF6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291FA4-9615-4FBA-BEBA-6660951A8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09" y="1186196"/>
            <a:ext cx="7961981" cy="5437779"/>
          </a:xfrm>
          <a:prstGeom prst="rect">
            <a:avLst/>
          </a:prstGeom>
        </p:spPr>
      </p:pic>
      <p:sp>
        <p:nvSpPr>
          <p:cNvPr id="5" name="Text Box 6">
            <a:extLst>
              <a:ext uri="{FF2B5EF4-FFF2-40B4-BE49-F238E27FC236}">
                <a16:creationId xmlns:a16="http://schemas.microsoft.com/office/drawing/2014/main" id="{79FB6564-B1A3-41F3-87D3-3AD289076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45" y="234025"/>
            <a:ext cx="94679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4000" baseline="0" dirty="0">
                <a:latin typeface="Palatino Linotype" pitchFamily="18" charset="0"/>
              </a:rPr>
              <a:t>Uncertainties- Per Region</a:t>
            </a:r>
            <a:endParaRPr lang="en-US" sz="4000" baseline="0" dirty="0">
              <a:latin typeface="Palatino Linotyp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145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FFC197-B410-4AB1-BCCD-90D29BF61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79FB6564-B1A3-41F3-87D3-3AD289076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545" y="234025"/>
            <a:ext cx="94679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GB" sz="4000" baseline="0" dirty="0">
                <a:latin typeface="Palatino Linotype" pitchFamily="18" charset="0"/>
              </a:rPr>
              <a:t>Action Priorities- Per Region</a:t>
            </a:r>
            <a:endParaRPr lang="en-US" sz="4000" baseline="0" dirty="0">
              <a:latin typeface="Palatino Linotype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A5145D-1107-4AAE-8D49-C928C1F9A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193" y="1135707"/>
            <a:ext cx="7865613" cy="548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81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5CAE22-3ADA-46F3-82F9-2E9846DE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F99BA2-E66A-470A-9FEE-EC8F280903B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34C455-5804-49F9-99FD-2A35A2E84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330" y="286647"/>
            <a:ext cx="6149340" cy="657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19703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roplet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7956</TotalTime>
  <Words>535</Words>
  <Application>Microsoft Office PowerPoint</Application>
  <PresentationFormat>A4 Paper (210x297 mm)</PresentationFormat>
  <Paragraphs>74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Palatino Linotype</vt:lpstr>
      <vt:lpstr>Tw Cen MT</vt:lpstr>
      <vt:lpstr>Droplet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siso farah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Khoury</dc:creator>
  <cp:lastModifiedBy>Pierre El Khoury</cp:lastModifiedBy>
  <cp:revision>1732</cp:revision>
  <cp:lastPrinted>2008-07-22T12:20:22Z</cp:lastPrinted>
  <dcterms:modified xsi:type="dcterms:W3CDTF">2022-03-17T10:22:27Z</dcterms:modified>
  <cp:contentStatus/>
</cp:coreProperties>
</file>